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59" r:id="rId1"/>
  </p:sldMasterIdLst>
  <p:notesMasterIdLst>
    <p:notesMasterId r:id="rId19"/>
  </p:notesMasterIdLst>
  <p:sldIdLst>
    <p:sldId id="256" r:id="rId2"/>
    <p:sldId id="257" r:id="rId3"/>
    <p:sldId id="272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71" r:id="rId14"/>
    <p:sldId id="268" r:id="rId15"/>
    <p:sldId id="269" r:id="rId16"/>
    <p:sldId id="270" r:id="rId17"/>
    <p:sldId id="267" r:id="rId18"/>
  </p:sldIdLst>
  <p:sldSz cx="9144000" cy="5143500" type="screen16x9"/>
  <p:notesSz cx="6858000" cy="9144000"/>
  <p:embeddedFontLst>
    <p:embeddedFont>
      <p:font typeface="Open Sans" panose="020B0604020202020204" charset="0"/>
      <p:regular r:id="rId20"/>
      <p:bold r:id="rId21"/>
      <p:italic r:id="rId22"/>
      <p:boldItalic r:id="rId23"/>
    </p:embeddedFont>
    <p:embeddedFont>
      <p:font typeface="Economica" panose="020B0604020202020204" charset="0"/>
      <p:regular r:id="rId24"/>
      <p:bold r:id="rId25"/>
      <p:italic r:id="rId26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78"/>
  </p:normalViewPr>
  <p:slideViewPr>
    <p:cSldViewPr snapToGrid="0">
      <p:cViewPr varScale="1">
        <p:scale>
          <a:sx n="144" d="100"/>
          <a:sy n="144" d="100"/>
        </p:scale>
        <p:origin x="654" y="1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5f6af9dd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25f6af9dd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4629e677bc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4629e677bc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4629e677bc_0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4629e677bc_0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4629e677bc_0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4629e677bc_0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d9c67055b_0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1d9c67055b_0_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46ee7dff8_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246ee7dff8_1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46ee7dff8_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246ee7dff8_1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23952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251622d556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251622d556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251622d556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251622d556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d9c67055b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1d9c67055b_0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51e213838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251e213838_1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4626299a3f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4626299a3f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4626299a3f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4626299a3f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4013" y="756700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1" name="Google Shape;11;p2"/>
          <p:cNvSpPr/>
          <p:nvPr/>
        </p:nvSpPr>
        <p:spPr>
          <a:xfrm rot="10800000">
            <a:off x="5318350" y="32667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11"/>
          <p:cNvSpPr txBox="1">
            <a:spLocks noGrp="1"/>
          </p:cNvSpPr>
          <p:nvPr>
            <p:ph type="title" hasCustomPrompt="1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>
            <a:spLocks noGrp="1"/>
          </p:cNvSpPr>
          <p:nvPr>
            <p:ph type="body" idx="1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flipH="1">
            <a:off x="7595938" y="4602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7" name="Google Shape;17;p3"/>
          <p:cNvSpPr/>
          <p:nvPr/>
        </p:nvSpPr>
        <p:spPr>
          <a:xfrm rot="10800000" flipH="1">
            <a:off x="466425" y="35583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2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body" idx="1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4" name="Google Shape;44;p9"/>
          <p:cNvSpPr txBox="1">
            <a:spLocks noGrp="1"/>
          </p:cNvSpPr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>
            <a:spLocks noGrp="1"/>
          </p:cNvSpPr>
          <p:nvPr>
            <p:ph type="body" idx="1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>
            <a:endParaRPr/>
          </a:p>
        </p:txBody>
      </p:sp>
      <p:sp>
        <p:nvSpPr>
          <p:cNvPr id="50" name="Google Shape;50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lux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algn="r" rtl="0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algn="r" rtl="0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algn="r" rtl="0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algn="r" rtl="0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algn="r" rtl="0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algn="r" rtl="0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algn="r" rtl="0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algn="r" rtl="0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jpe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>
            <a:spLocks noGrp="1"/>
          </p:cNvSpPr>
          <p:nvPr>
            <p:ph type="body" idx="2"/>
          </p:nvPr>
        </p:nvSpPr>
        <p:spPr>
          <a:xfrm>
            <a:off x="1131625" y="1152300"/>
            <a:ext cx="2209500" cy="283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Composed By:</a:t>
            </a:r>
            <a:endParaRPr dirty="0">
              <a:solidFill>
                <a:schemeClr val="tx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Keya Mankar</a:t>
            </a:r>
            <a:endParaRPr dirty="0">
              <a:solidFill>
                <a:schemeClr val="tx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4" name="Google Shape;6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0"/>
            <a:ext cx="4572000" cy="112395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3"/>
          <p:cNvSpPr txBox="1"/>
          <p:nvPr/>
        </p:nvSpPr>
        <p:spPr>
          <a:xfrm>
            <a:off x="8050125" y="4714850"/>
            <a:ext cx="10047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12/2/2018</a:t>
            </a:r>
            <a:endParaRPr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851CE9-2609-4E2D-A114-2B5D3C2D98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152300"/>
            <a:ext cx="4571999" cy="39912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1"/>
          <p:cNvSpPr txBox="1">
            <a:spLocks noGrp="1"/>
          </p:cNvSpPr>
          <p:nvPr>
            <p:ph type="title"/>
          </p:nvPr>
        </p:nvSpPr>
        <p:spPr>
          <a:xfrm>
            <a:off x="311700" y="214325"/>
            <a:ext cx="8367900" cy="93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What are the alumni details who </a:t>
            </a:r>
            <a:r>
              <a:rPr lang="en" sz="2000" dirty="0">
                <a:latin typeface="Times New Roman"/>
                <a:ea typeface="Times New Roman"/>
                <a:cs typeface="Times New Roman"/>
                <a:sym typeface="Times New Roman"/>
              </a:rPr>
              <a:t>graduated in 2014 </a:t>
            </a: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and </a:t>
            </a:r>
            <a:r>
              <a:rPr lang="en" sz="2000" dirty="0">
                <a:latin typeface="Times New Roman"/>
                <a:ea typeface="Times New Roman"/>
                <a:cs typeface="Times New Roman"/>
                <a:sym typeface="Times New Roman"/>
              </a:rPr>
              <a:t>are working as a Jr Data Analyst in Deloitte LLP?</a:t>
            </a:r>
            <a:endParaRPr sz="2000" dirty="0"/>
          </a:p>
        </p:txBody>
      </p:sp>
      <p:pic>
        <p:nvPicPr>
          <p:cNvPr id="115" name="Google Shape;11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47213"/>
            <a:ext cx="9144003" cy="314332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2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Times New Roman"/>
                <a:ea typeface="Times New Roman"/>
                <a:cs typeface="Times New Roman"/>
                <a:sym typeface="Times New Roman"/>
              </a:rPr>
              <a:t>Business Transactions</a:t>
            </a:r>
            <a:endParaRPr sz="28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1" name="Google Shape;121;p22"/>
          <p:cNvSpPr txBox="1">
            <a:spLocks noGrp="1"/>
          </p:cNvSpPr>
          <p:nvPr>
            <p:ph type="body" idx="1"/>
          </p:nvPr>
        </p:nvSpPr>
        <p:spPr>
          <a:xfrm>
            <a:off x="311700" y="1046550"/>
            <a:ext cx="8520600" cy="385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algn="l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 startAt="2"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What are the details of the Alumni who have attended past events</a:t>
            </a:r>
            <a:r>
              <a:rPr lang="en" dirty="0">
                <a:latin typeface="Times New Roman"/>
                <a:ea typeface="Times New Roman"/>
                <a:cs typeface="Times New Roman"/>
                <a:sym typeface="Times New Roman"/>
              </a:rPr>
              <a:t> ? 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1" indent="0">
              <a:lnSpc>
                <a:spcPct val="138000"/>
              </a:lnSpc>
              <a:spcBef>
                <a:spcPts val="0"/>
              </a:spcBef>
              <a:buSzPts val="1100"/>
              <a:buNone/>
            </a:pPr>
            <a:r>
              <a:rPr lang="en" dirty="0">
                <a:latin typeface="Times New Roman"/>
                <a:ea typeface="Times New Roman"/>
                <a:cs typeface="Times New Roman"/>
                <a:sym typeface="Times New Roman"/>
              </a:rPr>
              <a:t>SELECT eventName, alumFName, alumLName, alumEmail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1" indent="0">
              <a:lnSpc>
                <a:spcPct val="138000"/>
              </a:lnSpc>
              <a:spcBef>
                <a:spcPts val="0"/>
              </a:spcBef>
              <a:buSzPts val="1100"/>
              <a:buNone/>
            </a:pPr>
            <a:r>
              <a:rPr lang="en" dirty="0">
                <a:latin typeface="Times New Roman"/>
                <a:ea typeface="Times New Roman"/>
                <a:cs typeface="Times New Roman"/>
                <a:sym typeface="Times New Roman"/>
              </a:rPr>
              <a:t>FROM Event e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1" indent="0">
              <a:lnSpc>
                <a:spcPct val="138000"/>
              </a:lnSpc>
              <a:spcBef>
                <a:spcPts val="0"/>
              </a:spcBef>
              <a:buSzPts val="1100"/>
              <a:buNone/>
            </a:pPr>
            <a:r>
              <a:rPr lang="en" dirty="0">
                <a:latin typeface="Times New Roman"/>
                <a:ea typeface="Times New Roman"/>
                <a:cs typeface="Times New Roman"/>
                <a:sym typeface="Times New Roman"/>
              </a:rPr>
              <a:t>JOIN Event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s</a:t>
            </a:r>
            <a:r>
              <a:rPr lang="en" dirty="0">
                <a:latin typeface="Times New Roman"/>
                <a:ea typeface="Times New Roman"/>
                <a:cs typeface="Times New Roman"/>
                <a:sym typeface="Times New Roman"/>
              </a:rPr>
              <a:t>Attenda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rPr lang="en" dirty="0">
                <a:latin typeface="Times New Roman"/>
                <a:ea typeface="Times New Roman"/>
                <a:cs typeface="Times New Roman"/>
                <a:sym typeface="Times New Roman"/>
              </a:rPr>
              <a:t>ce ea ON e.eventID=ea.eventID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1" indent="0">
              <a:lnSpc>
                <a:spcPct val="138000"/>
              </a:lnSpc>
              <a:spcBef>
                <a:spcPts val="0"/>
              </a:spcBef>
              <a:buSzPts val="1100"/>
              <a:buNone/>
            </a:pPr>
            <a:r>
              <a:rPr lang="en" dirty="0">
                <a:latin typeface="Times New Roman"/>
                <a:ea typeface="Times New Roman"/>
                <a:cs typeface="Times New Roman"/>
                <a:sym typeface="Times New Roman"/>
              </a:rPr>
              <a:t>JOIN Alumnus a ON a.uID=ea.uID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1" indent="0">
              <a:lnSpc>
                <a:spcPct val="138000"/>
              </a:lnSpc>
              <a:spcBef>
                <a:spcPts val="0"/>
              </a:spcBef>
              <a:buSzPts val="1100"/>
              <a:buNone/>
            </a:pPr>
            <a:r>
              <a:rPr lang="en" dirty="0">
                <a:latin typeface="Times New Roman"/>
                <a:ea typeface="Times New Roman"/>
                <a:cs typeface="Times New Roman"/>
                <a:sym typeface="Times New Roman"/>
              </a:rPr>
              <a:t>WHERE eventDate &lt; CURRENT_DATE()</a:t>
            </a:r>
          </a:p>
          <a:p>
            <a:pPr marL="457200" lvl="1" indent="0">
              <a:lnSpc>
                <a:spcPct val="138000"/>
              </a:lnSpc>
              <a:spcBef>
                <a:spcPts val="0"/>
              </a:spcBef>
              <a:buSzPts val="1100"/>
              <a:buNone/>
            </a:pPr>
            <a:r>
              <a:rPr lang="en" dirty="0">
                <a:latin typeface="Times New Roman"/>
                <a:ea typeface="Times New Roman"/>
                <a:cs typeface="Times New Roman"/>
                <a:sym typeface="Times New Roman"/>
              </a:rPr>
              <a:t>ORDER BY eventName</a:t>
            </a:r>
          </a:p>
          <a:p>
            <a:pPr marL="457200" lvl="1" indent="0">
              <a:lnSpc>
                <a:spcPct val="138000"/>
              </a:lnSpc>
              <a:spcBef>
                <a:spcPts val="0"/>
              </a:spcBef>
              <a:buSzPts val="1100"/>
              <a:buNone/>
            </a:pPr>
            <a:r>
              <a:rPr lang="en" dirty="0">
                <a:latin typeface="Times New Roman"/>
                <a:ea typeface="Times New Roman"/>
                <a:cs typeface="Times New Roman"/>
                <a:sym typeface="Times New Roman"/>
              </a:rPr>
              <a:t>ORDER BY alum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LName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1" indent="0">
              <a:spcBef>
                <a:spcPts val="0"/>
              </a:spcBef>
              <a:buSzPts val="1100"/>
              <a:buNone/>
            </a:pP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 dirty="0">
              <a:solidFill>
                <a:srgbClr val="22222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sz="12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9DB550B-3913-4D0C-B9EF-DBA9AEF51A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8809" y="11098"/>
            <a:ext cx="2475191" cy="609653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3"/>
          <p:cNvSpPr txBox="1">
            <a:spLocks noGrp="1"/>
          </p:cNvSpPr>
          <p:nvPr>
            <p:ph type="title"/>
          </p:nvPr>
        </p:nvSpPr>
        <p:spPr>
          <a:xfrm>
            <a:off x="761449" y="208775"/>
            <a:ext cx="7621109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 dirty="0">
                <a:latin typeface="Times New Roman"/>
                <a:ea typeface="Times New Roman"/>
                <a:cs typeface="Times New Roman"/>
                <a:sym typeface="Times New Roman"/>
              </a:rPr>
              <a:t/>
            </a:r>
            <a:br>
              <a:rPr lang="en" sz="2400" dirty="0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2400" dirty="0">
                <a:latin typeface="Times New Roman"/>
                <a:ea typeface="Times New Roman"/>
                <a:cs typeface="Times New Roman"/>
                <a:sym typeface="Times New Roman"/>
              </a:rPr>
              <a:t>What are the details of </a:t>
            </a:r>
            <a:r>
              <a:rPr lang="en" sz="2400" dirty="0">
                <a:latin typeface="Times New Roman"/>
                <a:ea typeface="Times New Roman"/>
                <a:cs typeface="Times New Roman"/>
                <a:sym typeface="Times New Roman"/>
              </a:rPr>
              <a:t>Past Events attended by Alumni?</a:t>
            </a:r>
            <a:endParaRPr sz="24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27" name="Google Shape;12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1450" y="1147225"/>
            <a:ext cx="7621110" cy="369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8526894-E352-4537-9BCE-D376FA0062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995" b="5313"/>
          <a:stretch/>
        </p:blipFill>
        <p:spPr>
          <a:xfrm>
            <a:off x="0" y="514104"/>
            <a:ext cx="9144000" cy="4356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5879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>
            <a:alpha val="5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9DA6C27-34AF-4CAF-A067-1FC42CD380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519" b="5665"/>
          <a:stretch/>
        </p:blipFill>
        <p:spPr>
          <a:xfrm>
            <a:off x="675007" y="694630"/>
            <a:ext cx="8135414" cy="388129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1171970-3E5E-5F4D-8C00-E316079AC9DC}"/>
              </a:ext>
            </a:extLst>
          </p:cNvPr>
          <p:cNvSpPr txBox="1"/>
          <p:nvPr/>
        </p:nvSpPr>
        <p:spPr>
          <a:xfrm>
            <a:off x="817685" y="184638"/>
            <a:ext cx="77899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are the First Name, Last Name, Email of the Alumni who are going to attend upcoming events?</a:t>
            </a:r>
          </a:p>
        </p:txBody>
      </p:sp>
    </p:spTree>
    <p:extLst>
      <p:ext uri="{BB962C8B-B14F-4D97-AF65-F5344CB8AC3E}">
        <p14:creationId xmlns:p14="http://schemas.microsoft.com/office/powerpoint/2010/main" val="38875839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373FA-3878-4A01-97B6-B9CB04EF7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7DC30F-5855-4F8E-BE7B-A02748F4A2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301" b="5923"/>
          <a:stretch/>
        </p:blipFill>
        <p:spPr>
          <a:xfrm>
            <a:off x="0" y="529803"/>
            <a:ext cx="9144000" cy="430906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EDD4639-9D33-1943-A1F6-7CDADA6A8593}"/>
              </a:ext>
            </a:extLst>
          </p:cNvPr>
          <p:cNvSpPr txBox="1"/>
          <p:nvPr/>
        </p:nvSpPr>
        <p:spPr>
          <a:xfrm>
            <a:off x="694592" y="0"/>
            <a:ext cx="81065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are the First Name, Last Name, Gender, Email of Alumni who have donated for the Project ‘Smith Alumni Management’ ?</a:t>
            </a:r>
          </a:p>
        </p:txBody>
      </p:sp>
    </p:spTree>
    <p:extLst>
      <p:ext uri="{BB962C8B-B14F-4D97-AF65-F5344CB8AC3E}">
        <p14:creationId xmlns:p14="http://schemas.microsoft.com/office/powerpoint/2010/main" val="18096256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E71AF64-D5A3-4C3C-A1DA-D58251A50F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148" b="9738"/>
          <a:stretch/>
        </p:blipFill>
        <p:spPr>
          <a:xfrm>
            <a:off x="0" y="521954"/>
            <a:ext cx="9144000" cy="412068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0A5AB0A-BC35-6447-9817-BECA0EBC797C}"/>
              </a:ext>
            </a:extLst>
          </p:cNvPr>
          <p:cNvSpPr txBox="1"/>
          <p:nvPr/>
        </p:nvSpPr>
        <p:spPr>
          <a:xfrm>
            <a:off x="254977" y="70338"/>
            <a:ext cx="85725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are the Certifications and the count of each certification done by </a:t>
            </a:r>
            <a:r>
              <a:rPr lang="en-US"/>
              <a:t>the Alumni?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62170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4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8246556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Times New Roman"/>
                <a:ea typeface="Times New Roman"/>
                <a:cs typeface="Times New Roman"/>
                <a:sym typeface="Times New Roman"/>
              </a:rPr>
              <a:t>Thank You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4"/>
          <p:cNvSpPr txBox="1">
            <a:spLocks noGrp="1"/>
          </p:cNvSpPr>
          <p:nvPr>
            <p:ph type="body" idx="1"/>
          </p:nvPr>
        </p:nvSpPr>
        <p:spPr>
          <a:xfrm>
            <a:off x="727650" y="853725"/>
            <a:ext cx="7688700" cy="412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latin typeface="Times New Roman"/>
                <a:ea typeface="Times New Roman"/>
                <a:cs typeface="Times New Roman"/>
                <a:sym typeface="Times New Roman"/>
              </a:rPr>
              <a:t>Users</a:t>
            </a:r>
            <a:endParaRPr sz="2000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55600" algn="l" rtl="0">
              <a:spcBef>
                <a:spcPts val="1000"/>
              </a:spcBef>
              <a:spcAft>
                <a:spcPts val="0"/>
              </a:spcAft>
              <a:buSzPts val="2000"/>
              <a:buFont typeface="Times New Roman"/>
              <a:buChar char="➔"/>
            </a:pPr>
            <a:r>
              <a:rPr lang="en" sz="2000" dirty="0">
                <a:latin typeface="Times New Roman"/>
                <a:ea typeface="Times New Roman"/>
                <a:cs typeface="Times New Roman"/>
                <a:sym typeface="Times New Roman"/>
              </a:rPr>
              <a:t>Current students of the Robert H Smith School of Business.</a:t>
            </a:r>
            <a:endParaRPr sz="20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55600" algn="l" rtl="0">
              <a:spcBef>
                <a:spcPts val="1000"/>
              </a:spcBef>
              <a:spcAft>
                <a:spcPts val="0"/>
              </a:spcAft>
              <a:buSzPts val="2000"/>
              <a:buFont typeface="Times New Roman"/>
              <a:buChar char="➔"/>
            </a:pPr>
            <a:r>
              <a:rPr lang="en" sz="2000" dirty="0">
                <a:latin typeface="Times New Roman"/>
                <a:ea typeface="Times New Roman"/>
                <a:cs typeface="Times New Roman"/>
                <a:sym typeface="Times New Roman"/>
              </a:rPr>
              <a:t>Current faculty/ staff members wanting to keep a track of alumnus. </a:t>
            </a:r>
            <a:endParaRPr sz="20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000" b="1" dirty="0">
                <a:latin typeface="Times New Roman"/>
                <a:ea typeface="Times New Roman"/>
                <a:cs typeface="Times New Roman"/>
                <a:sym typeface="Times New Roman"/>
              </a:rPr>
              <a:t>Data</a:t>
            </a:r>
            <a:endParaRPr sz="2000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55600" algn="l" rtl="0">
              <a:spcBef>
                <a:spcPts val="1000"/>
              </a:spcBef>
              <a:spcAft>
                <a:spcPts val="0"/>
              </a:spcAft>
              <a:buSzPts val="2000"/>
              <a:buFont typeface="Times New Roman"/>
              <a:buChar char="➔"/>
            </a:pPr>
            <a:r>
              <a:rPr lang="en" sz="2000" dirty="0">
                <a:latin typeface="Times New Roman"/>
                <a:ea typeface="Times New Roman"/>
                <a:cs typeface="Times New Roman"/>
                <a:sym typeface="Times New Roman"/>
              </a:rPr>
              <a:t>Detailed information about the alumni, their work details, their certifications,their monetary contributions to the current projects and events attended by them at the Smith School.</a:t>
            </a:r>
            <a:endParaRPr sz="20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000" b="1" dirty="0">
                <a:latin typeface="Times New Roman"/>
                <a:ea typeface="Times New Roman"/>
                <a:cs typeface="Times New Roman"/>
                <a:sym typeface="Times New Roman"/>
              </a:rPr>
              <a:t>Source</a:t>
            </a:r>
            <a:endParaRPr sz="2000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55600" algn="l" rtl="0">
              <a:spcBef>
                <a:spcPts val="1000"/>
              </a:spcBef>
              <a:spcAft>
                <a:spcPts val="0"/>
              </a:spcAft>
              <a:buSzPts val="2000"/>
              <a:buFont typeface="Times New Roman"/>
              <a:buChar char="➔"/>
            </a:pPr>
            <a:r>
              <a:rPr lang="en" sz="2000" dirty="0">
                <a:latin typeface="Times New Roman"/>
                <a:ea typeface="Times New Roman"/>
                <a:cs typeface="Times New Roman"/>
                <a:sym typeface="Times New Roman"/>
              </a:rPr>
              <a:t>Robert H.Smith School’s Department of Alumni Relations(DAR).</a:t>
            </a:r>
            <a:endParaRPr sz="20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2000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endParaRPr sz="20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2" name="Google Shape;72;p14"/>
          <p:cNvSpPr txBox="1">
            <a:spLocks noGrp="1"/>
          </p:cNvSpPr>
          <p:nvPr>
            <p:ph type="title"/>
          </p:nvPr>
        </p:nvSpPr>
        <p:spPr>
          <a:xfrm>
            <a:off x="727650" y="115000"/>
            <a:ext cx="30102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Times New Roman"/>
                <a:ea typeface="Times New Roman"/>
                <a:cs typeface="Times New Roman"/>
                <a:sym typeface="Times New Roman"/>
              </a:rPr>
              <a:t>Background</a:t>
            </a:r>
            <a:endParaRPr sz="28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DFD253C-9B6D-4E40-901C-F19804174A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8922" y="0"/>
            <a:ext cx="2475078" cy="60721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4"/>
          <p:cNvSpPr txBox="1">
            <a:spLocks noGrp="1"/>
          </p:cNvSpPr>
          <p:nvPr>
            <p:ph type="body" idx="1"/>
          </p:nvPr>
        </p:nvSpPr>
        <p:spPr>
          <a:xfrm>
            <a:off x="511802" y="1365133"/>
            <a:ext cx="7139551" cy="30420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endParaRPr lang="en-US" sz="20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endParaRPr lang="en-US" sz="20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endParaRPr lang="en-US" sz="20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2" name="Google Shape;72;p14"/>
          <p:cNvSpPr txBox="1">
            <a:spLocks noGrp="1"/>
          </p:cNvSpPr>
          <p:nvPr>
            <p:ph type="title"/>
          </p:nvPr>
        </p:nvSpPr>
        <p:spPr>
          <a:xfrm>
            <a:off x="727650" y="115000"/>
            <a:ext cx="30102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Times New Roman"/>
                <a:ea typeface="Times New Roman"/>
                <a:cs typeface="Times New Roman"/>
                <a:sym typeface="Times New Roman"/>
              </a:rPr>
              <a:t>Techno</a:t>
            </a:r>
            <a:r>
              <a:rPr lang="en-US" sz="2800" dirty="0">
                <a:latin typeface="Times New Roman"/>
                <a:ea typeface="Times New Roman"/>
                <a:cs typeface="Times New Roman"/>
                <a:sym typeface="Times New Roman"/>
              </a:rPr>
              <a:t>logies Used</a:t>
            </a:r>
            <a:endParaRPr sz="28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DFD253C-9B6D-4E40-901C-F19804174A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8922" y="0"/>
            <a:ext cx="2475078" cy="607219"/>
          </a:xfrm>
          <a:prstGeom prst="rect">
            <a:avLst/>
          </a:prstGeom>
        </p:spPr>
      </p:pic>
      <p:pic>
        <p:nvPicPr>
          <p:cNvPr id="1026" name="Picture 2" descr="Image result for xampp logo">
            <a:extLst>
              <a:ext uri="{FF2B5EF4-FFF2-40B4-BE49-F238E27FC236}">
                <a16:creationId xmlns:a16="http://schemas.microsoft.com/office/drawing/2014/main" id="{46A7AD5C-0E14-496C-9A26-C22D88FD4F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179" y="946300"/>
            <a:ext cx="1223126" cy="1223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php logo">
            <a:extLst>
              <a:ext uri="{FF2B5EF4-FFF2-40B4-BE49-F238E27FC236}">
                <a16:creationId xmlns:a16="http://schemas.microsoft.com/office/drawing/2014/main" id="{B236AD0F-C88F-4E94-BE71-337122201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179" y="2210675"/>
            <a:ext cx="1526800" cy="152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html logo">
            <a:extLst>
              <a:ext uri="{FF2B5EF4-FFF2-40B4-BE49-F238E27FC236}">
                <a16:creationId xmlns:a16="http://schemas.microsoft.com/office/drawing/2014/main" id="{7B2F39BC-4939-4FF2-9F87-693F43FFEE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2229" y="1013200"/>
            <a:ext cx="1771282" cy="955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css logo">
            <a:extLst>
              <a:ext uri="{FF2B5EF4-FFF2-40B4-BE49-F238E27FC236}">
                <a16:creationId xmlns:a16="http://schemas.microsoft.com/office/drawing/2014/main" id="{30278B42-3C06-4041-970C-83B1C6D7F8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5089" y="2210675"/>
            <a:ext cx="1133331" cy="1598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javascript logo">
            <a:extLst>
              <a:ext uri="{FF2B5EF4-FFF2-40B4-BE49-F238E27FC236}">
                <a16:creationId xmlns:a16="http://schemas.microsoft.com/office/drawing/2014/main" id="{D49D3645-2FDB-454F-930E-9F8CEC7BE2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9526" y="619074"/>
            <a:ext cx="1100750" cy="1550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Image result for ajax language">
            <a:extLst>
              <a:ext uri="{FF2B5EF4-FFF2-40B4-BE49-F238E27FC236}">
                <a16:creationId xmlns:a16="http://schemas.microsoft.com/office/drawing/2014/main" id="{7E9BB828-DC51-4DD1-89C6-4DAC6EF1AC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1391" y="2677949"/>
            <a:ext cx="1970081" cy="945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Image result for jquery logo">
            <a:extLst>
              <a:ext uri="{FF2B5EF4-FFF2-40B4-BE49-F238E27FC236}">
                <a16:creationId xmlns:a16="http://schemas.microsoft.com/office/drawing/2014/main" id="{52311603-8756-4931-A262-55C521C40B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3127" y="1259481"/>
            <a:ext cx="2119210" cy="596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Image result for chartjs logo">
            <a:extLst>
              <a:ext uri="{FF2B5EF4-FFF2-40B4-BE49-F238E27FC236}">
                <a16:creationId xmlns:a16="http://schemas.microsoft.com/office/drawing/2014/main" id="{C0ACAC9B-8959-4E52-B300-A4DF5C7B15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3886" y="2334483"/>
            <a:ext cx="2828226" cy="1482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2772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5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Times New Roman"/>
                <a:ea typeface="Times New Roman"/>
                <a:cs typeface="Times New Roman"/>
                <a:sym typeface="Times New Roman"/>
              </a:rPr>
              <a:t>Mission</a:t>
            </a:r>
            <a:r>
              <a:rPr lang="en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2800" dirty="0">
                <a:latin typeface="Times New Roman"/>
                <a:ea typeface="Times New Roman"/>
                <a:cs typeface="Times New Roman"/>
                <a:sym typeface="Times New Roman"/>
              </a:rPr>
              <a:t>Statement</a:t>
            </a:r>
            <a:endParaRPr sz="28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8" name="Google Shape;78;p15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169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Connect Smith aims to provide comprehensive and high-quality information services that enables students of the Robert H. Smith School of Business to access current alumni information and get a better insight into the real world and industry dynamics.</a:t>
            </a:r>
            <a:endParaRPr sz="20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4A35DE0-04D1-4BE3-8E5A-173742929F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8809" y="11098"/>
            <a:ext cx="2475191" cy="60965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>
            <a:spLocks noGrp="1"/>
          </p:cNvSpPr>
          <p:nvPr>
            <p:ph type="title"/>
          </p:nvPr>
        </p:nvSpPr>
        <p:spPr>
          <a:xfrm>
            <a:off x="593000" y="315925"/>
            <a:ext cx="7993788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Times New Roman"/>
                <a:ea typeface="Times New Roman"/>
                <a:cs typeface="Times New Roman"/>
                <a:sym typeface="Times New Roman"/>
              </a:rPr>
              <a:t>Mission Objectives</a:t>
            </a:r>
            <a:endParaRPr sz="28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4" name="Google Shape;84;p16"/>
          <p:cNvSpPr txBox="1">
            <a:spLocks noGrp="1"/>
          </p:cNvSpPr>
          <p:nvPr>
            <p:ph type="body" idx="1"/>
          </p:nvPr>
        </p:nvSpPr>
        <p:spPr>
          <a:xfrm>
            <a:off x="456150" y="1331550"/>
            <a:ext cx="8231700" cy="312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 New Roman"/>
              <a:buChar char="●"/>
            </a:pPr>
            <a:r>
              <a:rPr lang="en" sz="20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 have a centralized management to maintain complete alumni information. </a:t>
            </a:r>
            <a:endParaRPr sz="2000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55600" algn="l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 New Roman"/>
              <a:buChar char="●"/>
            </a:pPr>
            <a:r>
              <a:rPr lang="en" sz="20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Track all research projects sponsored by the alumni</a:t>
            </a:r>
            <a:endParaRPr sz="2000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55600" algn="l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 New Roman"/>
              <a:buChar char="●"/>
            </a:pPr>
            <a:r>
              <a:rPr lang="en" sz="20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Track the future and past events attended by the alumni.</a:t>
            </a:r>
            <a:endParaRPr sz="2000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55600" algn="l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 New Roman"/>
              <a:buChar char="●"/>
            </a:pPr>
            <a:r>
              <a:rPr lang="en" sz="20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Provide a comprehensive repository that enlists the current and past work details of the alumni</a:t>
            </a:r>
            <a:endParaRPr sz="2000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55600" algn="l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 New Roman"/>
              <a:buChar char="●"/>
            </a:pPr>
            <a:r>
              <a:rPr lang="en" sz="20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Showcase the certifications and accolades earned by the alumnus</a:t>
            </a:r>
            <a:endParaRPr sz="2000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sz="20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9436AD9-E232-4352-AADA-787493CFC1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8809" y="11098"/>
            <a:ext cx="2475191" cy="60965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7"/>
          <p:cNvSpPr/>
          <p:nvPr/>
        </p:nvSpPr>
        <p:spPr>
          <a:xfrm>
            <a:off x="0" y="4564500"/>
            <a:ext cx="9144000" cy="57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17"/>
          <p:cNvSpPr txBox="1">
            <a:spLocks noGrp="1"/>
          </p:cNvSpPr>
          <p:nvPr>
            <p:ph type="title" idx="4294967295"/>
          </p:nvPr>
        </p:nvSpPr>
        <p:spPr>
          <a:xfrm>
            <a:off x="346425" y="4688075"/>
            <a:ext cx="8440388" cy="45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Conceptual Database Design: ER Diagram</a:t>
            </a:r>
            <a:endParaRPr sz="2400" dirty="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91" name="Google Shape;91;p17"/>
          <p:cNvPicPr preferRelativeResize="0"/>
          <p:nvPr/>
        </p:nvPicPr>
        <p:blipFill rotWithShape="1">
          <a:blip r:embed="rId3">
            <a:alphaModFix/>
          </a:blip>
          <a:srcRect t="2116" b="2116"/>
          <a:stretch/>
        </p:blipFill>
        <p:spPr>
          <a:xfrm>
            <a:off x="729137" y="252281"/>
            <a:ext cx="7565670" cy="42556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>
            <a:spLocks noGrp="1"/>
          </p:cNvSpPr>
          <p:nvPr>
            <p:ph type="title"/>
          </p:nvPr>
        </p:nvSpPr>
        <p:spPr>
          <a:xfrm>
            <a:off x="727650" y="513538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latin typeface="Times New Roman"/>
                <a:ea typeface="Times New Roman"/>
                <a:cs typeface="Times New Roman"/>
                <a:sym typeface="Times New Roman"/>
              </a:rPr>
              <a:t>Logical Database Design : Relational Schema</a:t>
            </a:r>
            <a:endParaRPr sz="24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7" name="Google Shape;97;p18"/>
          <p:cNvSpPr txBox="1">
            <a:spLocks noGrp="1"/>
          </p:cNvSpPr>
          <p:nvPr>
            <p:ph type="body" idx="1"/>
          </p:nvPr>
        </p:nvSpPr>
        <p:spPr>
          <a:xfrm>
            <a:off x="727650" y="718731"/>
            <a:ext cx="7688700" cy="419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000"/>
              <a:buChar char="●"/>
            </a:pPr>
            <a:endParaRPr lang="en" sz="1400" dirty="0">
              <a:solidFill>
                <a:srgbClr val="22222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000"/>
              <a:buChar char="●"/>
            </a:pPr>
            <a:endParaRPr lang="en" sz="1400" dirty="0">
              <a:solidFill>
                <a:srgbClr val="22222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000"/>
              <a:buChar char="●"/>
            </a:pPr>
            <a:endParaRPr lang="en" sz="1400" dirty="0">
              <a:solidFill>
                <a:srgbClr val="22222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000"/>
              <a:buChar char="●"/>
            </a:pPr>
            <a:r>
              <a:rPr lang="en" sz="1400" dirty="0">
                <a:solidFill>
                  <a:srgbClr val="22222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Alumnus (</a:t>
            </a:r>
            <a:r>
              <a:rPr lang="en" sz="1400" b="1" u="sng" dirty="0">
                <a:solidFill>
                  <a:srgbClr val="22222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uID</a:t>
            </a:r>
            <a:r>
              <a:rPr lang="en" sz="1400" dirty="0">
                <a:solidFill>
                  <a:srgbClr val="22222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alumFName, alumLName, alumDOB, alumCity, alumBatch, alumEmail)</a:t>
            </a:r>
            <a:endParaRPr sz="1400" dirty="0">
              <a:solidFill>
                <a:srgbClr val="22222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000"/>
              <a:buChar char="●"/>
            </a:pPr>
            <a:r>
              <a:rPr lang="en" sz="1400" dirty="0">
                <a:solidFill>
                  <a:srgbClr val="22222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Company (</a:t>
            </a:r>
            <a:r>
              <a:rPr lang="en" sz="1400" b="1" u="sng" dirty="0">
                <a:solidFill>
                  <a:srgbClr val="22222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compID</a:t>
            </a:r>
            <a:r>
              <a:rPr lang="en" sz="1400" dirty="0">
                <a:solidFill>
                  <a:srgbClr val="22222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compName, compType)</a:t>
            </a:r>
            <a:endParaRPr sz="1400" dirty="0">
              <a:solidFill>
                <a:srgbClr val="22222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000"/>
              <a:buChar char="●"/>
            </a:pPr>
            <a:r>
              <a:rPr lang="en" sz="1400" dirty="0">
                <a:solidFill>
                  <a:srgbClr val="22222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Event (</a:t>
            </a:r>
            <a:r>
              <a:rPr lang="en" sz="1400" b="1" u="sng" dirty="0">
                <a:solidFill>
                  <a:srgbClr val="22222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eventID</a:t>
            </a:r>
            <a:r>
              <a:rPr lang="en" sz="1400" dirty="0">
                <a:solidFill>
                  <a:srgbClr val="22222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eventName, eventDate)</a:t>
            </a:r>
            <a:endParaRPr sz="1400" dirty="0">
              <a:solidFill>
                <a:srgbClr val="22222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000"/>
              <a:buChar char="●"/>
            </a:pPr>
            <a:r>
              <a:rPr lang="en" sz="1400" dirty="0">
                <a:solidFill>
                  <a:srgbClr val="22222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Project (</a:t>
            </a:r>
            <a:r>
              <a:rPr lang="en" sz="1400" b="1" u="sng" dirty="0">
                <a:solidFill>
                  <a:srgbClr val="22222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projID</a:t>
            </a:r>
            <a:r>
              <a:rPr lang="en" sz="1400" dirty="0">
                <a:solidFill>
                  <a:srgbClr val="22222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projName, projDesc, projStartDate, projEndDate)</a:t>
            </a:r>
            <a:endParaRPr sz="1400" dirty="0">
              <a:solidFill>
                <a:srgbClr val="22222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000"/>
              <a:buChar char="●"/>
            </a:pPr>
            <a:r>
              <a:rPr lang="en" sz="1400" dirty="0">
                <a:solidFill>
                  <a:srgbClr val="22222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Certification (</a:t>
            </a:r>
            <a:r>
              <a:rPr lang="en" sz="1400" b="1" u="sng" dirty="0">
                <a:solidFill>
                  <a:srgbClr val="22222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certID</a:t>
            </a:r>
            <a:r>
              <a:rPr lang="en" sz="1400" b="1" dirty="0">
                <a:solidFill>
                  <a:srgbClr val="22222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" sz="1400" b="1" i="1" u="sng" dirty="0">
                <a:solidFill>
                  <a:srgbClr val="22222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uID</a:t>
            </a:r>
            <a:r>
              <a:rPr lang="en" sz="1400" dirty="0">
                <a:solidFill>
                  <a:srgbClr val="22222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certName, expiryDate)</a:t>
            </a:r>
            <a:endParaRPr sz="1400" dirty="0">
              <a:solidFill>
                <a:srgbClr val="22222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000"/>
              <a:buChar char="●"/>
            </a:pPr>
            <a:r>
              <a:rPr lang="en" sz="1400" dirty="0">
                <a:solidFill>
                  <a:srgbClr val="22222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Work (</a:t>
            </a:r>
            <a:r>
              <a:rPr lang="en" sz="1400" b="1" i="1" u="sng" dirty="0">
                <a:solidFill>
                  <a:srgbClr val="22222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uID</a:t>
            </a:r>
            <a:r>
              <a:rPr lang="en" sz="1400" dirty="0">
                <a:solidFill>
                  <a:srgbClr val="22222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" sz="1400" b="1" i="1" u="sng" dirty="0">
                <a:solidFill>
                  <a:srgbClr val="22222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compID</a:t>
            </a:r>
            <a:r>
              <a:rPr lang="en" sz="1400" dirty="0">
                <a:solidFill>
                  <a:srgbClr val="22222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workStartDate, workEndDate, workPosition, workLoc, </a:t>
            </a:r>
            <a:r>
              <a:rPr lang="en" sz="14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workStatus</a:t>
            </a:r>
            <a:r>
              <a:rPr lang="en" sz="1400" dirty="0">
                <a:solidFill>
                  <a:srgbClr val="22222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 sz="1400" dirty="0">
              <a:solidFill>
                <a:srgbClr val="22222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000"/>
              <a:buChar char="●"/>
            </a:pPr>
            <a:r>
              <a:rPr lang="en" sz="1400" dirty="0">
                <a:solidFill>
                  <a:srgbClr val="22222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Donate (</a:t>
            </a:r>
            <a:r>
              <a:rPr lang="en" sz="1400" b="1" i="1" u="sng" dirty="0">
                <a:solidFill>
                  <a:srgbClr val="22222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uID</a:t>
            </a:r>
            <a:r>
              <a:rPr lang="en" sz="1400" dirty="0">
                <a:solidFill>
                  <a:srgbClr val="22222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" sz="1400" b="1" i="1" u="sng" dirty="0">
                <a:solidFill>
                  <a:srgbClr val="22222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projID</a:t>
            </a:r>
            <a:r>
              <a:rPr lang="en" sz="1400" dirty="0">
                <a:solidFill>
                  <a:srgbClr val="22222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donationAmt, transID, donationDate)</a:t>
            </a:r>
            <a:endParaRPr sz="1400" dirty="0">
              <a:solidFill>
                <a:srgbClr val="22222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000"/>
              <a:buChar char="●"/>
            </a:pPr>
            <a:r>
              <a:rPr lang="en" sz="1400" dirty="0">
                <a:solidFill>
                  <a:srgbClr val="22222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EventAttendance (</a:t>
            </a:r>
            <a:r>
              <a:rPr lang="en" sz="1400" b="1" i="1" u="sng" dirty="0">
                <a:solidFill>
                  <a:srgbClr val="22222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uID</a:t>
            </a:r>
            <a:r>
              <a:rPr lang="en" sz="1400" u="sng" dirty="0">
                <a:solidFill>
                  <a:srgbClr val="22222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</a:t>
            </a:r>
            <a:r>
              <a:rPr lang="en" sz="1400" dirty="0">
                <a:solidFill>
                  <a:srgbClr val="22222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400" b="1" i="1" u="sng" dirty="0">
                <a:solidFill>
                  <a:srgbClr val="22222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eventID</a:t>
            </a:r>
            <a:r>
              <a:rPr lang="en" sz="1400" dirty="0">
                <a:solidFill>
                  <a:srgbClr val="22222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 sz="1400" dirty="0">
              <a:solidFill>
                <a:srgbClr val="22222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000"/>
              <a:buChar char="●"/>
            </a:pPr>
            <a:r>
              <a:rPr lang="en" sz="1400" dirty="0">
                <a:solidFill>
                  <a:srgbClr val="22222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AlumnusSkill (</a:t>
            </a:r>
            <a:r>
              <a:rPr lang="en" sz="1400" b="1" i="1" u="sng" dirty="0">
                <a:solidFill>
                  <a:srgbClr val="22222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uID</a:t>
            </a:r>
            <a:r>
              <a:rPr lang="en" sz="1400" dirty="0">
                <a:solidFill>
                  <a:srgbClr val="22222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skill) </a:t>
            </a:r>
            <a:endParaRPr sz="1400" dirty="0">
              <a:solidFill>
                <a:srgbClr val="22222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spcBef>
                <a:spcPts val="0"/>
              </a:spcBef>
              <a:spcAft>
                <a:spcPts val="1000"/>
              </a:spcAft>
              <a:buNone/>
            </a:pPr>
            <a:endParaRPr sz="20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4053498-DC35-4BE6-B4EA-FF18D5A4DC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8809" y="0"/>
            <a:ext cx="2475191" cy="60965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9"/>
          <p:cNvSpPr txBox="1">
            <a:spLocks noGrp="1"/>
          </p:cNvSpPr>
          <p:nvPr>
            <p:ph type="title"/>
          </p:nvPr>
        </p:nvSpPr>
        <p:spPr>
          <a:xfrm>
            <a:off x="311700" y="200925"/>
            <a:ext cx="8520600" cy="73490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Times New Roman"/>
                <a:ea typeface="Times New Roman"/>
                <a:cs typeface="Times New Roman"/>
                <a:sym typeface="Times New Roman"/>
              </a:rPr>
              <a:t>Physical Database Design:Create Query </a:t>
            </a:r>
            <a:endParaRPr sz="28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3" name="Google Shape;103;p19"/>
          <p:cNvSpPr txBox="1">
            <a:spLocks noGrp="1"/>
          </p:cNvSpPr>
          <p:nvPr>
            <p:ph type="body" idx="1"/>
          </p:nvPr>
        </p:nvSpPr>
        <p:spPr>
          <a:xfrm>
            <a:off x="365319" y="935831"/>
            <a:ext cx="3304800" cy="385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latin typeface="Times New Roman"/>
                <a:ea typeface="Times New Roman"/>
                <a:cs typeface="Times New Roman"/>
                <a:sym typeface="Times New Roman"/>
              </a:rPr>
              <a:t>create table Work(</a:t>
            </a:r>
            <a:endParaRPr sz="12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latin typeface="Times New Roman"/>
                <a:ea typeface="Times New Roman"/>
                <a:cs typeface="Times New Roman"/>
                <a:sym typeface="Times New Roman"/>
              </a:rPr>
              <a:t>uID CHAR(8) NOT NULL,</a:t>
            </a:r>
            <a:endParaRPr sz="12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latin typeface="Times New Roman"/>
                <a:ea typeface="Times New Roman"/>
                <a:cs typeface="Times New Roman"/>
                <a:sym typeface="Times New Roman"/>
              </a:rPr>
              <a:t>compID CHAR(10) NOT NULL,</a:t>
            </a:r>
            <a:endParaRPr sz="12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latin typeface="Times New Roman"/>
                <a:ea typeface="Times New Roman"/>
                <a:cs typeface="Times New Roman"/>
                <a:sym typeface="Times New Roman"/>
              </a:rPr>
              <a:t>workStartDate DATE,</a:t>
            </a:r>
            <a:endParaRPr sz="12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latin typeface="Times New Roman"/>
                <a:ea typeface="Times New Roman"/>
                <a:cs typeface="Times New Roman"/>
                <a:sym typeface="Times New Roman"/>
              </a:rPr>
              <a:t>workEndDate DATE,</a:t>
            </a:r>
            <a:endParaRPr sz="12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latin typeface="Times New Roman"/>
                <a:ea typeface="Times New Roman"/>
                <a:cs typeface="Times New Roman"/>
                <a:sym typeface="Times New Roman"/>
              </a:rPr>
              <a:t>workPosition CHAR(50),</a:t>
            </a:r>
            <a:endParaRPr sz="12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latin typeface="Times New Roman"/>
                <a:ea typeface="Times New Roman"/>
                <a:cs typeface="Times New Roman"/>
                <a:sym typeface="Times New Roman"/>
              </a:rPr>
              <a:t>workLoc CHAR(20),</a:t>
            </a:r>
            <a:endParaRPr sz="12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latin typeface="Times New Roman"/>
                <a:ea typeface="Times New Roman"/>
                <a:cs typeface="Times New Roman"/>
                <a:sym typeface="Times New Roman"/>
              </a:rPr>
              <a:t>constraint pk_work primary key (uID,compID),</a:t>
            </a:r>
            <a:endParaRPr sz="12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latin typeface="Times New Roman"/>
                <a:ea typeface="Times New Roman"/>
                <a:cs typeface="Times New Roman"/>
                <a:sym typeface="Times New Roman"/>
              </a:rPr>
              <a:t>constraint fk_wuid foreign key(uID)</a:t>
            </a:r>
            <a:endParaRPr sz="12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latin typeface="Times New Roman"/>
                <a:ea typeface="Times New Roman"/>
                <a:cs typeface="Times New Roman"/>
                <a:sym typeface="Times New Roman"/>
              </a:rPr>
              <a:t>references Alumnus(uID)</a:t>
            </a:r>
            <a:endParaRPr sz="12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latin typeface="Times New Roman"/>
                <a:ea typeface="Times New Roman"/>
                <a:cs typeface="Times New Roman"/>
                <a:sym typeface="Times New Roman"/>
              </a:rPr>
              <a:t>on update cascade on delete cascade,</a:t>
            </a:r>
            <a:endParaRPr sz="12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latin typeface="Times New Roman"/>
                <a:ea typeface="Times New Roman"/>
                <a:cs typeface="Times New Roman"/>
                <a:sym typeface="Times New Roman"/>
              </a:rPr>
              <a:t>constraint fk_compid foreign key(compID)</a:t>
            </a:r>
            <a:endParaRPr sz="12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latin typeface="Times New Roman"/>
                <a:ea typeface="Times New Roman"/>
                <a:cs typeface="Times New Roman"/>
                <a:sym typeface="Times New Roman"/>
              </a:rPr>
              <a:t>references Company(compID)</a:t>
            </a:r>
            <a:endParaRPr sz="12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latin typeface="Times New Roman"/>
                <a:ea typeface="Times New Roman"/>
                <a:cs typeface="Times New Roman"/>
                <a:sym typeface="Times New Roman"/>
              </a:rPr>
              <a:t>on update cascade on delete no action</a:t>
            </a:r>
            <a:endParaRPr sz="12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 sz="12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sz="12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87A8E9A-1233-4A5A-8FA8-A888B83507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8809" y="0"/>
            <a:ext cx="2475191" cy="60965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0"/>
          <p:cNvSpPr txBox="1">
            <a:spLocks noGrp="1"/>
          </p:cNvSpPr>
          <p:nvPr>
            <p:ph type="title"/>
          </p:nvPr>
        </p:nvSpPr>
        <p:spPr>
          <a:xfrm>
            <a:off x="311700" y="141800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Times New Roman"/>
                <a:ea typeface="Times New Roman"/>
                <a:cs typeface="Times New Roman"/>
                <a:sym typeface="Times New Roman"/>
              </a:rPr>
              <a:t>Business Transactions</a:t>
            </a:r>
            <a:endParaRPr sz="28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9" name="Google Shape;109;p20"/>
          <p:cNvSpPr txBox="1">
            <a:spLocks noGrp="1"/>
          </p:cNvSpPr>
          <p:nvPr>
            <p:ph type="body" idx="1"/>
          </p:nvPr>
        </p:nvSpPr>
        <p:spPr>
          <a:xfrm>
            <a:off x="311700" y="885800"/>
            <a:ext cx="8520600" cy="385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38000"/>
              </a:lnSpc>
              <a:buFont typeface="+mj-lt"/>
              <a:buAutoNum type="arabicPeriod"/>
            </a:pPr>
            <a:r>
              <a:rPr lang="en-US" sz="1400" dirty="0">
                <a:latin typeface="Times New Roman"/>
                <a:ea typeface="Times New Roman"/>
                <a:cs typeface="Times New Roman"/>
                <a:sym typeface="Times New Roman"/>
              </a:rPr>
              <a:t>What are the alumni details who </a:t>
            </a:r>
            <a:r>
              <a:rPr lang="en" sz="1400" dirty="0">
                <a:latin typeface="Times New Roman"/>
                <a:ea typeface="Times New Roman"/>
                <a:cs typeface="Times New Roman"/>
                <a:sym typeface="Times New Roman"/>
              </a:rPr>
              <a:t>graduated in 2014 </a:t>
            </a:r>
            <a:r>
              <a:rPr lang="en-US" sz="1400" dirty="0">
                <a:latin typeface="Times New Roman"/>
                <a:ea typeface="Times New Roman"/>
                <a:cs typeface="Times New Roman"/>
                <a:sym typeface="Times New Roman"/>
              </a:rPr>
              <a:t>and </a:t>
            </a:r>
            <a:r>
              <a:rPr lang="en" sz="1400" dirty="0">
                <a:latin typeface="Times New Roman"/>
                <a:ea typeface="Times New Roman"/>
                <a:cs typeface="Times New Roman"/>
                <a:sym typeface="Times New Roman"/>
              </a:rPr>
              <a:t>are working as a Jr Data Analyst in Deloitte LLP?</a:t>
            </a:r>
            <a:endParaRPr sz="1400" dirty="0">
              <a:latin typeface="Economica"/>
              <a:ea typeface="Economica"/>
              <a:cs typeface="Economica"/>
              <a:sym typeface="Economica"/>
            </a:endParaRPr>
          </a:p>
          <a:p>
            <a:pPr marL="457200" lvl="1" indent="0">
              <a:buSzPts val="1100"/>
              <a:buNone/>
            </a:pPr>
            <a:r>
              <a:rPr lang="en" dirty="0">
                <a:solidFill>
                  <a:srgbClr val="22222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SELECT alumFname,alumLname,compName,alumBatch,workPosition from alumnus a</a:t>
            </a:r>
            <a:endParaRPr dirty="0">
              <a:solidFill>
                <a:srgbClr val="22222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1" indent="0">
              <a:spcBef>
                <a:spcPts val="0"/>
              </a:spcBef>
              <a:buSzPts val="1100"/>
              <a:buNone/>
            </a:pPr>
            <a:r>
              <a:rPr lang="en" dirty="0">
                <a:solidFill>
                  <a:srgbClr val="22222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JOIN work w ON w.uID=a.uID </a:t>
            </a:r>
            <a:endParaRPr dirty="0">
              <a:solidFill>
                <a:srgbClr val="22222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1" indent="0">
              <a:spcBef>
                <a:spcPts val="0"/>
              </a:spcBef>
              <a:buSzPts val="1100"/>
              <a:buNone/>
            </a:pPr>
            <a:r>
              <a:rPr lang="en" dirty="0">
                <a:solidFill>
                  <a:srgbClr val="22222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JOIN company c ON w.compID=c.compID </a:t>
            </a:r>
            <a:endParaRPr dirty="0">
              <a:solidFill>
                <a:srgbClr val="22222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1" indent="0">
              <a:spcBef>
                <a:spcPts val="0"/>
              </a:spcBef>
              <a:buSzPts val="1100"/>
              <a:buNone/>
            </a:pPr>
            <a:r>
              <a:rPr lang="en" dirty="0">
                <a:solidFill>
                  <a:srgbClr val="22222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where compName ='" .$company. "' and alumBatch = $year and workPosition = '" .$position. "'</a:t>
            </a:r>
            <a:endParaRPr dirty="0">
              <a:solidFill>
                <a:srgbClr val="22222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1" indent="0">
              <a:spcBef>
                <a:spcPts val="0"/>
              </a:spcBef>
              <a:buSzPts val="1100"/>
              <a:buNone/>
            </a:pPr>
            <a:endParaRPr dirty="0">
              <a:solidFill>
                <a:srgbClr val="22222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1" indent="0">
              <a:spcBef>
                <a:spcPts val="0"/>
              </a:spcBef>
              <a:buSzPts val="1100"/>
              <a:buNone/>
            </a:pPr>
            <a:r>
              <a:rPr lang="en" dirty="0">
                <a:solidFill>
                  <a:srgbClr val="22222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$company= Deloitte LLP                                $year= 2014                                $position= Jr Data Analyst</a:t>
            </a:r>
            <a:endParaRPr dirty="0">
              <a:solidFill>
                <a:srgbClr val="22222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sz="12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171C7A8-2274-45B1-8CE0-20859DBE53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8809" y="0"/>
            <a:ext cx="2475191" cy="60965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607D8B"/>
      </a:accent3>
      <a:accent4>
        <a:srgbClr val="78909C"/>
      </a:accent4>
      <a:accent5>
        <a:srgbClr val="57BB8A"/>
      </a:accent5>
      <a:accent6>
        <a:srgbClr val="DCE755"/>
      </a:accent6>
      <a:hlink>
        <a:srgbClr val="57BB8A"/>
      </a:hlink>
      <a:folHlink>
        <a:srgbClr val="57BB8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677</TotalTime>
  <Words>557</Words>
  <Application>Microsoft Office PowerPoint</Application>
  <PresentationFormat>On-screen Show (16:9)</PresentationFormat>
  <Paragraphs>78</Paragraphs>
  <Slides>17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Times New Roman</vt:lpstr>
      <vt:lpstr>Arial</vt:lpstr>
      <vt:lpstr>Open Sans</vt:lpstr>
      <vt:lpstr>Economica</vt:lpstr>
      <vt:lpstr>Luxe</vt:lpstr>
      <vt:lpstr>PowerPoint Presentation</vt:lpstr>
      <vt:lpstr>Background</vt:lpstr>
      <vt:lpstr>Technologies Used</vt:lpstr>
      <vt:lpstr>Mission Statement</vt:lpstr>
      <vt:lpstr>Mission Objectives</vt:lpstr>
      <vt:lpstr>Conceptual Database Design: ER Diagram</vt:lpstr>
      <vt:lpstr>Logical Database Design : Relational Schema</vt:lpstr>
      <vt:lpstr>Physical Database Design:Create Query </vt:lpstr>
      <vt:lpstr>Business Transactions</vt:lpstr>
      <vt:lpstr>What are the alumni details who graduated in 2014 and are working as a Jr Data Analyst in Deloitte LLP?</vt:lpstr>
      <vt:lpstr>Business Transactions</vt:lpstr>
      <vt:lpstr> What are the details of Past Events attended by Alumni?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sneha</dc:creator>
  <cp:lastModifiedBy>Keya Mankar</cp:lastModifiedBy>
  <cp:revision>28</cp:revision>
  <dcterms:modified xsi:type="dcterms:W3CDTF">2019-07-24T21:38:02Z</dcterms:modified>
</cp:coreProperties>
</file>